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4"/>
  </p:sldMasterIdLst>
  <p:sldIdLst>
    <p:sldId id="257" r:id="rId5"/>
    <p:sldId id="293" r:id="rId6"/>
    <p:sldId id="292" r:id="rId7"/>
    <p:sldId id="294" r:id="rId8"/>
    <p:sldId id="295" r:id="rId9"/>
    <p:sldId id="296" r:id="rId10"/>
    <p:sldId id="297" r:id="rId11"/>
    <p:sldId id="298" r:id="rId12"/>
    <p:sldId id="300" r:id="rId13"/>
    <p:sldId id="299" r:id="rId14"/>
    <p:sldId id="301" r:id="rId15"/>
    <p:sldId id="302" r:id="rId16"/>
    <p:sldId id="278" r:id="rId17"/>
  </p:sldIdLst>
  <p:sldSz cx="24382413" cy="13716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rdinacion SST COA" initials="CSC" lastIdx="1" clrIdx="0">
    <p:extLst>
      <p:ext uri="{19B8F6BF-5375-455C-9EA6-DF929625EA0E}">
        <p15:presenceInfo xmlns:p15="http://schemas.microsoft.com/office/powerpoint/2012/main" userId="S-1-5-21-382076739-4134774279-2750733076-1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8F"/>
    <a:srgbClr val="EC90E1"/>
    <a:srgbClr val="F983E3"/>
    <a:srgbClr val="FFCCFF"/>
    <a:srgbClr val="25B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16"/>
    <p:restoredTop sz="96405"/>
  </p:normalViewPr>
  <p:slideViewPr>
    <p:cSldViewPr snapToGrid="0" snapToObjects="1" showGuides="1">
      <p:cViewPr varScale="1">
        <p:scale>
          <a:sx n="37" d="100"/>
          <a:sy n="37" d="100"/>
        </p:scale>
        <p:origin x="9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CA6328-A694-D84F-8296-641E8002D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57150"/>
            <a:ext cx="24587200" cy="138303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9A8C78-3196-1D49-B788-9D19E33CC3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2394" y="-57150"/>
            <a:ext cx="24587200" cy="138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QS-Corp-PPT-Corporativo-pg2-Jul21.png" descr="QS-Corp-PPT-Corporativo-pg2-Jul21.png">
            <a:extLst>
              <a:ext uri="{FF2B5EF4-FFF2-40B4-BE49-F238E27FC236}">
                <a16:creationId xmlns:a16="http://schemas.microsoft.com/office/drawing/2014/main" id="{1C1B8513-70CC-2847-9841-65AAD8E15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710"/>
            <a:ext cx="24384000" cy="1373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6B41D4-D73D-F742-9D6F-A4610E19AA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762" y="1330521"/>
            <a:ext cx="18701759" cy="105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3382CC-FA7D-2C43-A2CD-9B12C032B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402ED3-037A-F942-9003-9C2EF8FD7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8AA80245-4717-8842-B527-4AB4B36BA3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BDEE53B4-2DC5-4E4A-ACC4-EA31B86EC7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778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547827-2999-3649-9522-75ABB8DD0F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0"/>
            <a:ext cx="24384000" cy="13716000"/>
          </a:xfrm>
          <a:prstGeom prst="rect">
            <a:avLst/>
          </a:prstGeom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BD2CC936-3D66-BC49-8435-F3D64C343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4105" y="11832443"/>
            <a:ext cx="4459390" cy="12779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40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rtada.png" descr="Portada.png">
            <a:extLst>
              <a:ext uri="{FF2B5EF4-FFF2-40B4-BE49-F238E27FC236}">
                <a16:creationId xmlns:a16="http://schemas.microsoft.com/office/drawing/2014/main" id="{EF98DF8F-486D-C848-805F-F8A1DAD9B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571"/>
            <a:ext cx="24371302" cy="13708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899" y="11832442"/>
            <a:ext cx="4461423" cy="12779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270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Hospitales Q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" descr="Imagen">
            <a:extLst>
              <a:ext uri="{FF2B5EF4-FFF2-40B4-BE49-F238E27FC236}">
                <a16:creationId xmlns:a16="http://schemas.microsoft.com/office/drawing/2014/main" id="{13438A13-891A-A447-B60D-FBC6C5EFC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9C68BBB0-8107-7C4E-80EE-BE822F7FB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674951-4BFB-C240-BDCE-DEB819F78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b="15278"/>
          <a:stretch>
            <a:fillRect/>
          </a:stretch>
        </p:blipFill>
        <p:spPr>
          <a:xfrm>
            <a:off x="13854354" y="852004"/>
            <a:ext cx="10366197" cy="105155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C962B7-949C-AD4B-B257-4C56A7E7E7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4" t="84952" r="48228" b="1112"/>
          <a:stretch>
            <a:fillRect/>
          </a:stretch>
        </p:blipFill>
        <p:spPr>
          <a:xfrm>
            <a:off x="11569700" y="11728396"/>
            <a:ext cx="1206500" cy="19114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CAB620-F582-5343-9B34-ED30DABF0D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9" t="84952" r="15188" b="1112"/>
          <a:stretch>
            <a:fillRect/>
          </a:stretch>
        </p:blipFill>
        <p:spPr>
          <a:xfrm>
            <a:off x="19570700" y="11728396"/>
            <a:ext cx="1351496" cy="1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QS-Corp-PPT-Corpo-pg32-Jul21.png" descr="QS-Corp-PPT-Corpo-pg32-Jul21.png">
            <a:extLst>
              <a:ext uri="{FF2B5EF4-FFF2-40B4-BE49-F238E27FC236}">
                <a16:creationId xmlns:a16="http://schemas.microsoft.com/office/drawing/2014/main" id="{0D950662-C32E-7D4E-972B-3E1DBCA61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6622CD5A-9E8F-964F-8F9D-17C06189A2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3EDFCF0-A81C-D341-B7E6-556E441D07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311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QS-Corp-PPT-Corpo-pg6-Jul21.png" descr="QS-Corp-PPT-Corpo-pg6-Jul21.png">
            <a:extLst>
              <a:ext uri="{FF2B5EF4-FFF2-40B4-BE49-F238E27FC236}">
                <a16:creationId xmlns:a16="http://schemas.microsoft.com/office/drawing/2014/main" id="{3A526A98-F363-824B-84D8-79BA94FA8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ED56ECA6-EAA2-0F4E-ACFD-5A2AAD54B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4E104639-0321-4F4E-8ED3-2F2A3946DD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420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02B3D-4E0C-5F41-AC2E-BB24BF055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0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QS-Corp-PPT-Corpo-pg22-Jul21.png" descr="QS-Corp-PPT-Corpo-pg22-Jul21.png">
            <a:extLst>
              <a:ext uri="{FF2B5EF4-FFF2-40B4-BE49-F238E27FC236}">
                <a16:creationId xmlns:a16="http://schemas.microsoft.com/office/drawing/2014/main" id="{172B8085-F128-DE46-9C51-F011A6CD7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43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30CBC1A7-5BE5-CC4F-B4AB-93EBFC372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989"/>
            <a:ext cx="24384000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56123354-BF16-224E-983E-FB523A72B2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61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QS-Corp-PPT-Corpo-pg27-Jul21.png" descr="QS-Corp-PPT-Corpo-pg27-Jul21.png">
            <a:extLst>
              <a:ext uri="{FF2B5EF4-FFF2-40B4-BE49-F238E27FC236}">
                <a16:creationId xmlns:a16="http://schemas.microsoft.com/office/drawing/2014/main" id="{5871BCB1-07A8-7C49-B5B1-D7E7DB930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DD8CBBA5-530B-8B47-BA80-30865021E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6EB6002A-161E-284D-AEE5-AD8A3A8FB1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0981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Centros Q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C643D09B-1CD5-194A-83CF-5D92FBA75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7678" y="2809155"/>
            <a:ext cx="1742096" cy="30636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0AFD20-E551-7C40-8240-2D4DB9A6CC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7219" y="3309696"/>
            <a:ext cx="10573325" cy="101712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1F916A-F1FA-6743-91B5-5898E2067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29223" y="7066152"/>
            <a:ext cx="5618698" cy="5753100"/>
          </a:xfrm>
          <a:prstGeom prst="rect">
            <a:avLst/>
          </a:prstGeom>
        </p:spPr>
      </p:pic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D52FE00-68DD-5647-90C5-03A2DD6138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" descr="Imagen">
            <a:extLst>
              <a:ext uri="{FF2B5EF4-FFF2-40B4-BE49-F238E27FC236}">
                <a16:creationId xmlns:a16="http://schemas.microsoft.com/office/drawing/2014/main" id="{6C26FF2D-A868-E648-ACC3-C602E87CFD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664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QS-Corp-PPT-Corp-Contra-Jul21.jpg">
            <a:extLst>
              <a:ext uri="{FF2B5EF4-FFF2-40B4-BE49-F238E27FC236}">
                <a16:creationId xmlns:a16="http://schemas.microsoft.com/office/drawing/2014/main" id="{C134E13E-AAFD-474B-AC15-237BA2335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uchas gracias">
            <a:extLst>
              <a:ext uri="{FF2B5EF4-FFF2-40B4-BE49-F238E27FC236}">
                <a16:creationId xmlns:a16="http://schemas.microsoft.com/office/drawing/2014/main" id="{86581DE1-8550-1B49-8B31-62AB90FB5DCC}"/>
              </a:ext>
            </a:extLst>
          </p:cNvPr>
          <p:cNvSpPr txBox="1"/>
          <p:nvPr userDrawn="1"/>
        </p:nvSpPr>
        <p:spPr>
          <a:xfrm>
            <a:off x="10226612" y="7491076"/>
            <a:ext cx="4879477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b="0" spc="408">
                <a:solidFill>
                  <a:srgbClr val="4B4F5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 err="1"/>
              <a:t>Muchas</a:t>
            </a:r>
            <a:r>
              <a:rPr dirty="0"/>
              <a:t> gracias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E61A740-CF2B-F94B-B48A-A5EC6D81B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06" y="6109699"/>
            <a:ext cx="7168243" cy="14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D222DE-2872-2342-9B99-21435B3CF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0185A826-3A84-5C40-90FD-5C1E8C05A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1B9DB903-B2E2-DE41-A354-1CE7F06A78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481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CA6328-A694-D84F-8296-641E8002D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57150"/>
            <a:ext cx="24587200" cy="138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QS-Corp-PPT-Corpo-pg21-Jul21.png" descr="QS-Corp-PPT-Corpo-pg21-Jul21.png">
            <a:extLst>
              <a:ext uri="{FF2B5EF4-FFF2-40B4-BE49-F238E27FC236}">
                <a16:creationId xmlns:a16="http://schemas.microsoft.com/office/drawing/2014/main" id="{797AFE3D-AF0D-5646-A62B-E70598C68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DAC8E5F4-F6B9-7144-9EA9-E4A7B0CAE5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8FDC166F-5F8B-0348-85CD-A4233C39A5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922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5A7319-C45D-C94F-BA1A-A9BE2137B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7" y="-44919"/>
            <a:ext cx="24543707" cy="138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QS-Corp-PPT-Corpo-pg29-Jul21.png" descr="QS-Corp-PPT-Corpo-pg29-Jul21.png">
            <a:extLst>
              <a:ext uri="{FF2B5EF4-FFF2-40B4-BE49-F238E27FC236}">
                <a16:creationId xmlns:a16="http://schemas.microsoft.com/office/drawing/2014/main" id="{9B5B3A80-F944-E64C-AF90-DCE4449BE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115" y="-65315"/>
            <a:ext cx="24616229" cy="13846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7B8D91BA-802F-9C40-A4C8-6C3E293F0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115" y="265989"/>
            <a:ext cx="24616229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7C391C41-5841-3E4C-B54F-A718566EA5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43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ior Tex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D1A44A-A901-BE45-9BAF-B28E28B4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4383998" cy="13715998"/>
          </a:xfrm>
          <a:prstGeom prst="rect">
            <a:avLst/>
          </a:prstGeom>
        </p:spPr>
      </p:pic>
      <p:pic>
        <p:nvPicPr>
          <p:cNvPr id="11" name="Imagen" descr="Imagen">
            <a:extLst>
              <a:ext uri="{FF2B5EF4-FFF2-40B4-BE49-F238E27FC236}">
                <a16:creationId xmlns:a16="http://schemas.microsoft.com/office/drawing/2014/main" id="{E43458BC-2F46-E046-AB14-C2BA1F213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5989"/>
            <a:ext cx="24384001" cy="154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19794AA1-F966-C04F-9B38-D5A362D3D9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" y="722135"/>
            <a:ext cx="3072296" cy="634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910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0CDBAE-EF65-094F-824C-4F6C19CA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E87ADF-1C34-6E4F-959C-63F05A4BC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E5470-5654-B841-A0AF-4B5480FE5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08C8-DE03-DE44-BADD-76C5A49FA7FA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7C831-E42D-F647-96AE-5AA7847C4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BBAD8F-EC0D-9A47-8929-B627B5C64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AC6D-84F1-2044-9275-32EB7DE50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3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517E5C0-BD72-554D-B40A-EE2E89898D12}"/>
              </a:ext>
            </a:extLst>
          </p:cNvPr>
          <p:cNvSpPr/>
          <p:nvPr/>
        </p:nvSpPr>
        <p:spPr>
          <a:xfrm>
            <a:off x="14295978" y="7541457"/>
            <a:ext cx="9464450" cy="1528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600"/>
              </a:lnSpc>
            </a:pPr>
            <a:r>
              <a:rPr lang="es-ES" sz="5000" spc="300" dirty="0">
                <a:solidFill>
                  <a:srgbClr val="5D6267"/>
                </a:solidFill>
                <a:latin typeface="Neo Sans W1G Medium" panose="020B0504030504040204" pitchFamily="34" charset="0"/>
              </a:rPr>
              <a:t>Sistema de Gestión de </a:t>
            </a:r>
          </a:p>
          <a:p>
            <a:pPr algn="r">
              <a:lnSpc>
                <a:spcPts val="5600"/>
              </a:lnSpc>
            </a:pPr>
            <a:r>
              <a:rPr lang="es-ES" sz="5000" spc="300" dirty="0">
                <a:solidFill>
                  <a:srgbClr val="5D6267"/>
                </a:solidFill>
                <a:latin typeface="Neo Sans W1G Medium" panose="020B0504030504040204" pitchFamily="34" charset="0"/>
              </a:rPr>
              <a:t>Seguridad y Salud en el Trabajo</a:t>
            </a:r>
          </a:p>
        </p:txBody>
      </p:sp>
      <p:sp>
        <p:nvSpPr>
          <p:cNvPr id="5" name="Grupo Quirónsalud 2021">
            <a:extLst>
              <a:ext uri="{FF2B5EF4-FFF2-40B4-BE49-F238E27FC236}">
                <a16:creationId xmlns:a16="http://schemas.microsoft.com/office/drawing/2014/main" id="{D10EEC5F-7045-F945-B05B-7F6DB4BD7E84}"/>
              </a:ext>
            </a:extLst>
          </p:cNvPr>
          <p:cNvSpPr txBox="1"/>
          <p:nvPr/>
        </p:nvSpPr>
        <p:spPr>
          <a:xfrm>
            <a:off x="19384550" y="7068249"/>
            <a:ext cx="4375878" cy="531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6200" tIns="76200" rIns="76200" bIns="76200" anchor="t">
            <a:spAutoFit/>
          </a:bodyPr>
          <a:lstStyle>
            <a:lvl1pPr algn="r">
              <a:lnSpc>
                <a:spcPts val="12800"/>
              </a:lnSpc>
              <a:defRPr sz="5000" b="0" spc="400">
                <a:solidFill>
                  <a:srgbClr val="4B4F54"/>
                </a:solidFill>
                <a:latin typeface="Neo Sans W1G Medium"/>
                <a:ea typeface="Neo Sans W1G Medium"/>
                <a:cs typeface="Neo Sans W1G Medium"/>
                <a:sym typeface="Neo Sans W1G Medium"/>
              </a:defRPr>
            </a:lvl1pPr>
          </a:lstStyle>
          <a:p>
            <a:pPr marL="36000">
              <a:lnSpc>
                <a:spcPts val="2900"/>
              </a:lnSpc>
            </a:pPr>
            <a:r>
              <a:rPr lang="es-ES" sz="2900">
                <a:solidFill>
                  <a:srgbClr val="5D6267"/>
                </a:solidFill>
                <a:latin typeface="Neo Sans W1G" panose="020B0504030504040204" pitchFamily="34" charset="0"/>
              </a:rPr>
              <a:t>Inducción Empleados</a:t>
            </a:r>
            <a:endParaRPr lang="es-ES" sz="2900" dirty="0">
              <a:solidFill>
                <a:srgbClr val="5D6267"/>
              </a:solidFill>
              <a:latin typeface="Neo Sans W1G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7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CÓDIGOS DE NOTIFICACIÓN EN EMERGENCIA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085E8455-1646-4306-96F3-4BE11123B233}"/>
              </a:ext>
            </a:extLst>
          </p:cNvPr>
          <p:cNvSpPr/>
          <p:nvPr/>
        </p:nvSpPr>
        <p:spPr>
          <a:xfrm>
            <a:off x="4475933" y="3553370"/>
            <a:ext cx="5268957" cy="265203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b="1" dirty="0"/>
              <a:t>CÓDIGO AZUL = PACIENTE EN PARADA CARDIORESPIRATORIA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82762EE-2F40-4C3A-A40B-768CC1539D5A}"/>
              </a:ext>
            </a:extLst>
          </p:cNvPr>
          <p:cNvSpPr/>
          <p:nvPr/>
        </p:nvSpPr>
        <p:spPr>
          <a:xfrm>
            <a:off x="4475934" y="7001964"/>
            <a:ext cx="5268957" cy="2652034"/>
          </a:xfrm>
          <a:prstGeom prst="ellipse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b="1" dirty="0">
                <a:solidFill>
                  <a:schemeClr val="bg2">
                    <a:lumMod val="50000"/>
                  </a:schemeClr>
                </a:solidFill>
              </a:rPr>
              <a:t>CÓDIGO ROSADO = HURTO O PERDIDA DE MENOR DE EDAD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1445C19-DB8D-4090-BCF0-92CD6BC7B0DE}"/>
              </a:ext>
            </a:extLst>
          </p:cNvPr>
          <p:cNvSpPr/>
          <p:nvPr/>
        </p:nvSpPr>
        <p:spPr>
          <a:xfrm>
            <a:off x="14928968" y="10450558"/>
            <a:ext cx="5268710" cy="2652034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b="1" dirty="0"/>
              <a:t>CÓDIGO VERDE = EVACUACIÓN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6D9D243-7C7C-4CA0-8021-DCFF40CDFF53}"/>
              </a:ext>
            </a:extLst>
          </p:cNvPr>
          <p:cNvSpPr/>
          <p:nvPr/>
        </p:nvSpPr>
        <p:spPr>
          <a:xfrm>
            <a:off x="14907394" y="7001964"/>
            <a:ext cx="5268957" cy="26520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b="1" dirty="0">
                <a:solidFill>
                  <a:schemeClr val="bg2">
                    <a:lumMod val="50000"/>
                  </a:schemeClr>
                </a:solidFill>
              </a:rPr>
              <a:t>CÓDIGO BLANCO = MULTITUD DE LESIONADOS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F6AC8A5-4C8F-4FF8-81FA-7C7710D7A140}"/>
              </a:ext>
            </a:extLst>
          </p:cNvPr>
          <p:cNvSpPr/>
          <p:nvPr/>
        </p:nvSpPr>
        <p:spPr>
          <a:xfrm>
            <a:off x="4475934" y="10450558"/>
            <a:ext cx="5268957" cy="265203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b="1" dirty="0"/>
              <a:t>CÓDIGO ROJO = HEMORRAGIA OBSTÉTRICA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396CFAA-8756-49A1-BF0A-D24471CB9481}"/>
              </a:ext>
            </a:extLst>
          </p:cNvPr>
          <p:cNvSpPr/>
          <p:nvPr/>
        </p:nvSpPr>
        <p:spPr>
          <a:xfrm>
            <a:off x="14907395" y="3553370"/>
            <a:ext cx="5268957" cy="2652033"/>
          </a:xfrm>
          <a:prstGeom prst="ellipse">
            <a:avLst/>
          </a:prstGeom>
          <a:solidFill>
            <a:srgbClr val="EE40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b="1" dirty="0">
                <a:solidFill>
                  <a:schemeClr val="bg1"/>
                </a:solidFill>
              </a:rPr>
              <a:t>CÓDIGO FUCSIA = VÍCTIMAS DE VIOLENCIA SEXUAL</a:t>
            </a:r>
          </a:p>
        </p:txBody>
      </p:sp>
    </p:spTree>
    <p:extLst>
      <p:ext uri="{BB962C8B-B14F-4D97-AF65-F5344CB8AC3E}">
        <p14:creationId xmlns:p14="http://schemas.microsoft.com/office/powerpoint/2010/main" val="326060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EVACUACIÓN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3EBAE9F-4DBA-4373-A323-634E8DE4594D}"/>
              </a:ext>
            </a:extLst>
          </p:cNvPr>
          <p:cNvSpPr/>
          <p:nvPr/>
        </p:nvSpPr>
        <p:spPr>
          <a:xfrm>
            <a:off x="1195592" y="3386984"/>
            <a:ext cx="21902936" cy="411109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r>
              <a:rPr lang="es-CO" sz="4500" dirty="0">
                <a:solidFill>
                  <a:srgbClr val="4B4F54"/>
                </a:solidFill>
                <a:latin typeface="Calibri Light"/>
                <a:cs typeface="Calibri Light"/>
              </a:rPr>
              <a:t>Es una medida consistente en desplazar un grupo de personas de una zona de alto riesgo a una de mayor seguridad a través de rutas seguras para garantizar su integridad.</a:t>
            </a: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CO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r>
              <a:rPr lang="es-CO" altLang="es-CO" sz="4500" dirty="0">
                <a:solidFill>
                  <a:srgbClr val="4B4F54"/>
                </a:solidFill>
                <a:latin typeface="Calibri Light"/>
                <a:cs typeface="Calibri Light"/>
              </a:rPr>
              <a:t>En el COA tenemos dos rutas de evacuación las cuales se encuentran en el costado oriental y occidental, ambas están señalizadas y cuentan con puerta de apertura rápida, al evacuar evitar dejarla abierta.</a:t>
            </a:r>
            <a:endParaRPr lang="es-ES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ES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CO" sz="4800" b="1" dirty="0">
              <a:solidFill>
                <a:srgbClr val="4B4F54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343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PUNTO DE ENCUENTRO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3EBAE9F-4DBA-4373-A323-634E8DE4594D}"/>
              </a:ext>
            </a:extLst>
          </p:cNvPr>
          <p:cNvSpPr/>
          <p:nvPr/>
        </p:nvSpPr>
        <p:spPr>
          <a:xfrm>
            <a:off x="1195592" y="3386984"/>
            <a:ext cx="21902936" cy="411109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r>
              <a:rPr lang="es-MX" sz="4500" dirty="0">
                <a:solidFill>
                  <a:srgbClr val="4B4F54"/>
                </a:solidFill>
                <a:latin typeface="Calibri Light"/>
                <a:cs typeface="Calibri Light"/>
              </a:rPr>
              <a:t>Es la zona determinada con anterioridad para la concentración de las personas que evacuan algún recinto en caso de emergencia. </a:t>
            </a:r>
            <a:endParaRPr lang="es-CO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ES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ES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CO" sz="4800" b="1" dirty="0">
              <a:solidFill>
                <a:srgbClr val="4B4F54"/>
              </a:solidFill>
              <a:latin typeface="Calibri Light"/>
              <a:cs typeface="Calibri Light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B2C0B62-31D0-4AEB-9A87-3512587CF527}"/>
              </a:ext>
            </a:extLst>
          </p:cNvPr>
          <p:cNvSpPr/>
          <p:nvPr/>
        </p:nvSpPr>
        <p:spPr>
          <a:xfrm>
            <a:off x="8164903" y="5442532"/>
            <a:ext cx="7929107" cy="7300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12 Rectángulo">
            <a:extLst>
              <a:ext uri="{FF2B5EF4-FFF2-40B4-BE49-F238E27FC236}">
                <a16:creationId xmlns:a16="http://schemas.microsoft.com/office/drawing/2014/main" id="{1E79ACD5-57A5-4D8C-9C56-B0F50466585B}"/>
              </a:ext>
            </a:extLst>
          </p:cNvPr>
          <p:cNvSpPr/>
          <p:nvPr/>
        </p:nvSpPr>
        <p:spPr>
          <a:xfrm>
            <a:off x="9686020" y="6793856"/>
            <a:ext cx="5441632" cy="1356408"/>
          </a:xfrm>
          <a:prstGeom prst="rect">
            <a:avLst/>
          </a:prstGeom>
        </p:spPr>
        <p:txBody>
          <a:bodyPr vert="horz" wrap="square" lIns="108850" tIns="54425" rIns="108850" bIns="54425" rtlCol="0">
            <a:spAutoFit/>
          </a:bodyPr>
          <a:lstStyle/>
          <a:p>
            <a:pPr indent="-272125" algn="ctr">
              <a:lnSpc>
                <a:spcPct val="90000"/>
              </a:lnSpc>
              <a:spcBef>
                <a:spcPts val="1190"/>
              </a:spcBef>
              <a:buFont typeface="Arial"/>
              <a:buNone/>
            </a:pPr>
            <a:r>
              <a:rPr lang="es-ES" altLang="es-CO" sz="3000" b="1" dirty="0">
                <a:solidFill>
                  <a:schemeClr val="bg1"/>
                </a:solidFill>
                <a:latin typeface="Waseem" charset="-78"/>
                <a:ea typeface="Waseem" charset="-78"/>
                <a:cs typeface="Waseem"/>
              </a:rPr>
              <a:t>ZONA FRENTE A PUNTO DE VENTA  ADRO CHOCOLATIER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DAB4F67-52B5-4DA1-B819-D5325B957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827" y="8913710"/>
            <a:ext cx="4854757" cy="2830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780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39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PLAN DE PREVENCIÓN, PREPARACIÓN Y ANTENCIÓN DE EMERGENCIAS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El valor de una…">
            <a:extLst>
              <a:ext uri="{FF2B5EF4-FFF2-40B4-BE49-F238E27FC236}">
                <a16:creationId xmlns:a16="http://schemas.microsoft.com/office/drawing/2014/main" id="{99BAFE8B-A9AB-42DB-9DB6-697D0E0B7D00}"/>
              </a:ext>
            </a:extLst>
          </p:cNvPr>
          <p:cNvSpPr txBox="1"/>
          <p:nvPr/>
        </p:nvSpPr>
        <p:spPr>
          <a:xfrm>
            <a:off x="1195592" y="3022190"/>
            <a:ext cx="1950271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ES"/>
            </a:defPPr>
            <a:lvl1pPr algn="just">
              <a:defRPr sz="4000">
                <a:solidFill>
                  <a:srgbClr val="4B4F54"/>
                </a:solidFill>
                <a:latin typeface="Calibri Light"/>
                <a:cs typeface="Calibri Light"/>
              </a:defRPr>
            </a:lvl1pPr>
          </a:lstStyle>
          <a:p>
            <a:r>
              <a:rPr lang="es-ES" dirty="0"/>
              <a:t>Conjunto de estrategias anticipadas, gracias a un trabajo colectivo, que permite a sus usuarios reducir la posibilidad de ser afectados si esta sucede.</a:t>
            </a:r>
            <a:endParaRPr lang="es-CO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sp>
        <p:nvSpPr>
          <p:cNvPr id="26" name="Marcador de título 1">
            <a:extLst>
              <a:ext uri="{FF2B5EF4-FFF2-40B4-BE49-F238E27FC236}">
                <a16:creationId xmlns:a16="http://schemas.microsoft.com/office/drawing/2014/main" id="{AF7B1411-832E-4A6B-AF25-848E9AE4BB74}"/>
              </a:ext>
            </a:extLst>
          </p:cNvPr>
          <p:cNvSpPr txBox="1">
            <a:spLocks/>
          </p:cNvSpPr>
          <p:nvPr/>
        </p:nvSpPr>
        <p:spPr>
          <a:xfrm>
            <a:off x="4274072" y="5169423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GESTIÓN INTEGRAL DE RIESGOS EN EMERGENCIAS Y DESASTRES</a:t>
            </a:r>
          </a:p>
        </p:txBody>
      </p:sp>
      <p:sp>
        <p:nvSpPr>
          <p:cNvPr id="27" name="El valor de una…">
            <a:extLst>
              <a:ext uri="{FF2B5EF4-FFF2-40B4-BE49-F238E27FC236}">
                <a16:creationId xmlns:a16="http://schemas.microsoft.com/office/drawing/2014/main" id="{F66DB9D3-1B2F-4823-B5D0-D57A4D23377F}"/>
              </a:ext>
            </a:extLst>
          </p:cNvPr>
          <p:cNvSpPr txBox="1"/>
          <p:nvPr/>
        </p:nvSpPr>
        <p:spPr>
          <a:xfrm>
            <a:off x="4352450" y="6275264"/>
            <a:ext cx="1882445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ES"/>
            </a:defPPr>
            <a:lvl1pPr algn="just">
              <a:defRPr sz="4000">
                <a:solidFill>
                  <a:srgbClr val="4B4F54"/>
                </a:solidFill>
                <a:latin typeface="Calibri Light"/>
                <a:cs typeface="Calibri Light"/>
              </a:defRPr>
            </a:lvl1pPr>
          </a:lstStyle>
          <a:p>
            <a:r>
              <a:rPr lang="es-ES" dirty="0"/>
              <a:t>Es el conjunto de acciones e intervenciones tendientes a la identificación, prevención y mitigación de los riesgos y las vulnerabilidades en los territorios buscando anticiparse a la configuración de las situaciones de emergencias o desastres.</a:t>
            </a:r>
            <a:endParaRPr lang="es-CO" dirty="0"/>
          </a:p>
        </p:txBody>
      </p:sp>
      <p:sp>
        <p:nvSpPr>
          <p:cNvPr id="28" name="Marcador de título 1">
            <a:extLst>
              <a:ext uri="{FF2B5EF4-FFF2-40B4-BE49-F238E27FC236}">
                <a16:creationId xmlns:a16="http://schemas.microsoft.com/office/drawing/2014/main" id="{32533F59-F366-49EF-97B1-BB0A25FFF8F5}"/>
              </a:ext>
            </a:extLst>
          </p:cNvPr>
          <p:cNvSpPr txBox="1">
            <a:spLocks/>
          </p:cNvSpPr>
          <p:nvPr/>
        </p:nvSpPr>
        <p:spPr>
          <a:xfrm>
            <a:off x="1699105" y="9162308"/>
            <a:ext cx="20636414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RESPUESTA EN SALUD ANTE SITUACIONES DE EMERTENCIAS Y DESASTRES</a:t>
            </a:r>
          </a:p>
        </p:txBody>
      </p:sp>
      <p:sp>
        <p:nvSpPr>
          <p:cNvPr id="29" name="El valor de una…">
            <a:extLst>
              <a:ext uri="{FF2B5EF4-FFF2-40B4-BE49-F238E27FC236}">
                <a16:creationId xmlns:a16="http://schemas.microsoft.com/office/drawing/2014/main" id="{CADAE620-A5D5-437A-AD9E-87FAA1C5F317}"/>
              </a:ext>
            </a:extLst>
          </p:cNvPr>
          <p:cNvSpPr txBox="1"/>
          <p:nvPr/>
        </p:nvSpPr>
        <p:spPr>
          <a:xfrm>
            <a:off x="1751357" y="10361626"/>
            <a:ext cx="18824456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ES"/>
            </a:defPPr>
            <a:lvl1pPr algn="just">
              <a:defRPr sz="4000">
                <a:solidFill>
                  <a:srgbClr val="4B4F54"/>
                </a:solidFill>
                <a:latin typeface="Calibri Light"/>
                <a:cs typeface="Calibri Light"/>
              </a:defRPr>
            </a:lvl1pPr>
          </a:lstStyle>
          <a:p>
            <a:r>
              <a:rPr lang="es-ES" dirty="0"/>
              <a:t>Son las estrategias de respuesta en salud ante situaciones de emergencia o desastre, las cuales permiten a las instituciones públicas, privadas y a la comunidad responder de manera eficiente y oportuna a las contingencias que puedan afectar la salud de la población.</a:t>
            </a:r>
            <a:endParaRPr lang="es-CO" dirty="0"/>
          </a:p>
        </p:txBody>
      </p:sp>
      <p:sp>
        <p:nvSpPr>
          <p:cNvPr id="30" name="El valor de una…">
            <a:extLst>
              <a:ext uri="{FF2B5EF4-FFF2-40B4-BE49-F238E27FC236}">
                <a16:creationId xmlns:a16="http://schemas.microsoft.com/office/drawing/2014/main" id="{7FC7EA1E-9444-4C2A-9756-724C69A9B8E5}"/>
              </a:ext>
            </a:extLst>
          </p:cNvPr>
          <p:cNvSpPr txBox="1"/>
          <p:nvPr/>
        </p:nvSpPr>
        <p:spPr>
          <a:xfrm>
            <a:off x="18392497" y="13221807"/>
            <a:ext cx="5930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ES"/>
            </a:defPPr>
            <a:lvl1pPr algn="just">
              <a:defRPr sz="4000">
                <a:solidFill>
                  <a:srgbClr val="4B4F54"/>
                </a:solidFill>
                <a:latin typeface="Calibri Light"/>
                <a:cs typeface="Calibri Light"/>
              </a:defRPr>
            </a:lvl1pPr>
          </a:lstStyle>
          <a:p>
            <a:r>
              <a:rPr lang="es-CO" sz="2000" dirty="0"/>
              <a:t>Guía Hospitalaria para la Gestión del Riesgo de Desastre </a:t>
            </a:r>
          </a:p>
        </p:txBody>
      </p:sp>
    </p:spTree>
    <p:extLst>
      <p:ext uri="{BB962C8B-B14F-4D97-AF65-F5344CB8AC3E}">
        <p14:creationId xmlns:p14="http://schemas.microsoft.com/office/powerpoint/2010/main" val="2061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IDENTIFICACIÓN DE AMENAZAS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1BED9FC-F96E-4C47-9627-E3FA6AD7D7D2}"/>
              </a:ext>
            </a:extLst>
          </p:cNvPr>
          <p:cNvGrpSpPr/>
          <p:nvPr/>
        </p:nvGrpSpPr>
        <p:grpSpPr>
          <a:xfrm>
            <a:off x="829828" y="3201200"/>
            <a:ext cx="23233384" cy="9971358"/>
            <a:chOff x="829828" y="3018318"/>
            <a:chExt cx="23233384" cy="9971358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6AC8C30-A49C-43D5-AD6F-99BAF86E6596}"/>
                </a:ext>
              </a:extLst>
            </p:cNvPr>
            <p:cNvGrpSpPr/>
            <p:nvPr/>
          </p:nvGrpSpPr>
          <p:grpSpPr>
            <a:xfrm>
              <a:off x="3925244" y="3018318"/>
              <a:ext cx="4654081" cy="4654082"/>
              <a:chOff x="3611740" y="3283077"/>
              <a:chExt cx="4654081" cy="4654082"/>
            </a:xfrm>
          </p:grpSpPr>
          <p:pic>
            <p:nvPicPr>
              <p:cNvPr id="30" name="Imagen" descr="Imagen">
                <a:extLst>
                  <a:ext uri="{FF2B5EF4-FFF2-40B4-BE49-F238E27FC236}">
                    <a16:creationId xmlns:a16="http://schemas.microsoft.com/office/drawing/2014/main" id="{00643E6E-8C9A-4EF2-B73A-D9F22520A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1740" y="3283077"/>
                <a:ext cx="4654081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3" name="El valor de una…">
                <a:extLst>
                  <a:ext uri="{FF2B5EF4-FFF2-40B4-BE49-F238E27FC236}">
                    <a16:creationId xmlns:a16="http://schemas.microsoft.com/office/drawing/2014/main" id="{502F6482-56A8-4362-B662-312A87D5BC01}"/>
                  </a:ext>
                </a:extLst>
              </p:cNvPr>
              <p:cNvSpPr txBox="1"/>
              <p:nvPr/>
            </p:nvSpPr>
            <p:spPr>
              <a:xfrm>
                <a:off x="4920071" y="5188064"/>
                <a:ext cx="2037417" cy="8744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lnSpc>
                    <a:spcPct val="110000"/>
                  </a:lnSpc>
                  <a:defRPr sz="26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  <a:sym typeface="Neo Sans"/>
                  </a:defRPr>
                </a:pPr>
                <a:r>
                  <a:rPr lang="es-ES" sz="4800" dirty="0"/>
                  <a:t>SISMOS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374EB24-1B65-4317-A511-5A0BF0DC0984}"/>
                </a:ext>
              </a:extLst>
            </p:cNvPr>
            <p:cNvGrpSpPr/>
            <p:nvPr/>
          </p:nvGrpSpPr>
          <p:grpSpPr>
            <a:xfrm>
              <a:off x="829828" y="8253393"/>
              <a:ext cx="4654082" cy="4654082"/>
              <a:chOff x="765367" y="8335594"/>
              <a:chExt cx="4654082" cy="4654082"/>
            </a:xfrm>
          </p:grpSpPr>
          <p:pic>
            <p:nvPicPr>
              <p:cNvPr id="31" name="Imagen" descr="Imagen">
                <a:extLst>
                  <a:ext uri="{FF2B5EF4-FFF2-40B4-BE49-F238E27FC236}">
                    <a16:creationId xmlns:a16="http://schemas.microsoft.com/office/drawing/2014/main" id="{AE55D34A-43B3-40D0-BF33-8EB03348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5367" y="8335594"/>
                <a:ext cx="4654082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4" name="El valor de una…">
                <a:extLst>
                  <a:ext uri="{FF2B5EF4-FFF2-40B4-BE49-F238E27FC236}">
                    <a16:creationId xmlns:a16="http://schemas.microsoft.com/office/drawing/2014/main" id="{32088BC7-2DAC-4352-A861-7FA57B40F9F9}"/>
                  </a:ext>
                </a:extLst>
              </p:cNvPr>
              <p:cNvSpPr txBox="1"/>
              <p:nvPr/>
            </p:nvSpPr>
            <p:spPr>
              <a:xfrm>
                <a:off x="1025143" y="9841438"/>
                <a:ext cx="4134530" cy="16870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>
                  <a:lnSpc>
                    <a:spcPct val="110000"/>
                  </a:lnSpc>
                  <a:defRPr sz="26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  <a:sym typeface="Neo Sans"/>
                  </a:defRPr>
                </a:pPr>
                <a:r>
                  <a:rPr lang="es-ES" sz="4800" dirty="0"/>
                  <a:t>TORMENTAS ELÉCTRICAS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469F1E1-111C-4D57-AE02-B2D826705D92}"/>
                </a:ext>
              </a:extLst>
            </p:cNvPr>
            <p:cNvGrpSpPr/>
            <p:nvPr/>
          </p:nvGrpSpPr>
          <p:grpSpPr>
            <a:xfrm>
              <a:off x="6719425" y="8335594"/>
              <a:ext cx="4654081" cy="4654082"/>
              <a:chOff x="7085189" y="8335594"/>
              <a:chExt cx="4654081" cy="4654082"/>
            </a:xfrm>
          </p:grpSpPr>
          <p:pic>
            <p:nvPicPr>
              <p:cNvPr id="32" name="Imagen" descr="Imagen">
                <a:extLst>
                  <a:ext uri="{FF2B5EF4-FFF2-40B4-BE49-F238E27FC236}">
                    <a16:creationId xmlns:a16="http://schemas.microsoft.com/office/drawing/2014/main" id="{94693377-8065-49DE-810B-C43D7C4E6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5189" y="8335594"/>
                <a:ext cx="4654081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5" name="El valor de una…">
                <a:extLst>
                  <a:ext uri="{FF2B5EF4-FFF2-40B4-BE49-F238E27FC236}">
                    <a16:creationId xmlns:a16="http://schemas.microsoft.com/office/drawing/2014/main" id="{3F91623E-2A75-4B1D-AED0-EB3EB274FF51}"/>
                  </a:ext>
                </a:extLst>
              </p:cNvPr>
              <p:cNvSpPr txBox="1"/>
              <p:nvPr/>
            </p:nvSpPr>
            <p:spPr>
              <a:xfrm>
                <a:off x="7380779" y="10143199"/>
                <a:ext cx="4034438" cy="8744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lnSpc>
                    <a:spcPct val="110000"/>
                  </a:lnSpc>
                  <a:defRPr sz="26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  <a:sym typeface="Neo Sans"/>
                  </a:defRPr>
                </a:pPr>
                <a:r>
                  <a:rPr lang="es-ES" sz="4800" dirty="0"/>
                  <a:t>INUNDACIONES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F96CF29A-F9D3-4247-8B0D-792ABFA36D90}"/>
                </a:ext>
              </a:extLst>
            </p:cNvPr>
            <p:cNvGrpSpPr/>
            <p:nvPr/>
          </p:nvGrpSpPr>
          <p:grpSpPr>
            <a:xfrm>
              <a:off x="13802499" y="8253393"/>
              <a:ext cx="4654081" cy="4654082"/>
              <a:chOff x="16537130" y="3184542"/>
              <a:chExt cx="4654081" cy="4654082"/>
            </a:xfrm>
          </p:grpSpPr>
          <p:pic>
            <p:nvPicPr>
              <p:cNvPr id="55" name="Imagen" descr="Imagen">
                <a:extLst>
                  <a:ext uri="{FF2B5EF4-FFF2-40B4-BE49-F238E27FC236}">
                    <a16:creationId xmlns:a16="http://schemas.microsoft.com/office/drawing/2014/main" id="{7498F691-8EE8-4815-9600-E7110C4C4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537130" y="3184542"/>
                <a:ext cx="4654081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61" name="El valor de una…">
                <a:extLst>
                  <a:ext uri="{FF2B5EF4-FFF2-40B4-BE49-F238E27FC236}">
                    <a16:creationId xmlns:a16="http://schemas.microsoft.com/office/drawing/2014/main" id="{3A3B0BF0-067C-4880-8E3F-CD846FECDBC6}"/>
                  </a:ext>
                </a:extLst>
              </p:cNvPr>
              <p:cNvSpPr txBox="1"/>
              <p:nvPr/>
            </p:nvSpPr>
            <p:spPr>
              <a:xfrm>
                <a:off x="17427418" y="5031309"/>
                <a:ext cx="2875787" cy="8744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lnSpc>
                    <a:spcPct val="110000"/>
                  </a:lnSpc>
                  <a:defRPr sz="26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  <a:sym typeface="Neo Sans"/>
                  </a:defRPr>
                </a:pPr>
                <a:r>
                  <a:rPr lang="es-ES" sz="4800" dirty="0"/>
                  <a:t>EPIDEMIAS</a:t>
                </a: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F813D4D7-1887-4E14-839B-1A4665952553}"/>
                </a:ext>
              </a:extLst>
            </p:cNvPr>
            <p:cNvGrpSpPr/>
            <p:nvPr/>
          </p:nvGrpSpPr>
          <p:grpSpPr>
            <a:xfrm>
              <a:off x="19409130" y="8335594"/>
              <a:ext cx="4654082" cy="4654082"/>
              <a:chOff x="13939979" y="7972442"/>
              <a:chExt cx="4654082" cy="4654082"/>
            </a:xfrm>
          </p:grpSpPr>
          <p:pic>
            <p:nvPicPr>
              <p:cNvPr id="56" name="Imagen" descr="Imagen">
                <a:extLst>
                  <a:ext uri="{FF2B5EF4-FFF2-40B4-BE49-F238E27FC236}">
                    <a16:creationId xmlns:a16="http://schemas.microsoft.com/office/drawing/2014/main" id="{D5858237-45C9-43AB-B898-FE2FD2A8A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39979" y="7972442"/>
                <a:ext cx="4654082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62" name="El valor de una…">
                <a:extLst>
                  <a:ext uri="{FF2B5EF4-FFF2-40B4-BE49-F238E27FC236}">
                    <a16:creationId xmlns:a16="http://schemas.microsoft.com/office/drawing/2014/main" id="{C9F43FD1-F163-437E-8B19-7C083D4C59C2}"/>
                  </a:ext>
                </a:extLst>
              </p:cNvPr>
              <p:cNvSpPr txBox="1"/>
              <p:nvPr/>
            </p:nvSpPr>
            <p:spPr>
              <a:xfrm>
                <a:off x="14681620" y="9862248"/>
                <a:ext cx="3126946" cy="8744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defPPr>
                  <a:defRPr lang="es-ES"/>
                </a:defPPr>
                <a:lvl1pPr>
                  <a:lnSpc>
                    <a:spcPct val="110000"/>
                  </a:lnSpc>
                  <a:defRPr sz="48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</a:defRPr>
                </a:lvl1pPr>
              </a:lstStyle>
              <a:p>
                <a:r>
                  <a:rPr lang="es-ES" dirty="0"/>
                  <a:t>PANDEMIAS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8895E35D-C5EE-44FC-BCF2-6ED68EA6376E}"/>
                </a:ext>
              </a:extLst>
            </p:cNvPr>
            <p:cNvGrpSpPr/>
            <p:nvPr/>
          </p:nvGrpSpPr>
          <p:grpSpPr>
            <a:xfrm>
              <a:off x="16566638" y="3018318"/>
              <a:ext cx="4654081" cy="4654082"/>
              <a:chOff x="19134280" y="7972442"/>
              <a:chExt cx="4654081" cy="4654082"/>
            </a:xfrm>
          </p:grpSpPr>
          <p:pic>
            <p:nvPicPr>
              <p:cNvPr id="57" name="Imagen" descr="Imagen">
                <a:extLst>
                  <a:ext uri="{FF2B5EF4-FFF2-40B4-BE49-F238E27FC236}">
                    <a16:creationId xmlns:a16="http://schemas.microsoft.com/office/drawing/2014/main" id="{075EACF0-52EC-4369-9C97-88E3B6262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4280" y="7972442"/>
                <a:ext cx="4654081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63" name="El valor de una…">
                <a:extLst>
                  <a:ext uri="{FF2B5EF4-FFF2-40B4-BE49-F238E27FC236}">
                    <a16:creationId xmlns:a16="http://schemas.microsoft.com/office/drawing/2014/main" id="{8F65FBD3-73E4-4FD7-97E1-340A289AE3ED}"/>
                  </a:ext>
                </a:extLst>
              </p:cNvPr>
              <p:cNvSpPr txBox="1"/>
              <p:nvPr/>
            </p:nvSpPr>
            <p:spPr>
              <a:xfrm>
                <a:off x="19656689" y="9381956"/>
                <a:ext cx="3721981" cy="16870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defPPr>
                  <a:defRPr lang="es-ES"/>
                </a:defPPr>
                <a:lvl1pPr>
                  <a:lnSpc>
                    <a:spcPct val="110000"/>
                  </a:lnSpc>
                  <a:defRPr sz="48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</a:defRPr>
                </a:lvl1pPr>
              </a:lstStyle>
              <a:p>
                <a:r>
                  <a:rPr lang="es-ES" dirty="0"/>
                  <a:t>MULTITUD DE </a:t>
                </a:r>
              </a:p>
              <a:p>
                <a:r>
                  <a:rPr lang="es-ES" dirty="0"/>
                  <a:t>LESIONADOS</a:t>
                </a:r>
              </a:p>
            </p:txBody>
          </p:sp>
        </p:grpSp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64C9729-45F1-4488-ABC3-2F7CF4D3B632}"/>
              </a:ext>
            </a:extLst>
          </p:cNvPr>
          <p:cNvSpPr txBox="1"/>
          <p:nvPr/>
        </p:nvSpPr>
        <p:spPr>
          <a:xfrm>
            <a:off x="370979" y="4275754"/>
            <a:ext cx="430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N</a:t>
            </a:r>
          </a:p>
          <a:p>
            <a:r>
              <a:rPr lang="es-CO" sz="4000" b="1" dirty="0"/>
              <a:t>A</a:t>
            </a:r>
          </a:p>
          <a:p>
            <a:r>
              <a:rPr lang="es-CO" sz="4000" b="1" dirty="0"/>
              <a:t>T</a:t>
            </a:r>
          </a:p>
          <a:p>
            <a:r>
              <a:rPr lang="es-CO" sz="4000" b="1" dirty="0"/>
              <a:t>U</a:t>
            </a:r>
          </a:p>
          <a:p>
            <a:r>
              <a:rPr lang="es-CO" sz="4000" b="1" dirty="0"/>
              <a:t>R</a:t>
            </a:r>
          </a:p>
          <a:p>
            <a:r>
              <a:rPr lang="es-CO" sz="4000" b="1" dirty="0"/>
              <a:t>A</a:t>
            </a:r>
          </a:p>
          <a:p>
            <a:r>
              <a:rPr lang="es-CO" sz="4000" b="1" dirty="0"/>
              <a:t>L</a:t>
            </a:r>
          </a:p>
          <a:p>
            <a:r>
              <a:rPr lang="es-CO" sz="4000" b="1" dirty="0"/>
              <a:t>E</a:t>
            </a:r>
          </a:p>
          <a:p>
            <a:r>
              <a:rPr lang="es-CO" sz="4000" b="1" dirty="0"/>
              <a:t>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B7E70D6-33B1-4633-AA33-9D1DA268AAED}"/>
              </a:ext>
            </a:extLst>
          </p:cNvPr>
          <p:cNvSpPr txBox="1"/>
          <p:nvPr/>
        </p:nvSpPr>
        <p:spPr>
          <a:xfrm>
            <a:off x="13396351" y="3303148"/>
            <a:ext cx="408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BIOLÓGICAS</a:t>
            </a:r>
          </a:p>
        </p:txBody>
      </p:sp>
    </p:spTree>
    <p:extLst>
      <p:ext uri="{BB962C8B-B14F-4D97-AF65-F5344CB8AC3E}">
        <p14:creationId xmlns:p14="http://schemas.microsoft.com/office/powerpoint/2010/main" val="184243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838716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IDENTIFICACIÓN DE AMENAZAS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D81DDE9-AB8F-48E4-901A-A6A700367B70}"/>
              </a:ext>
            </a:extLst>
          </p:cNvPr>
          <p:cNvSpPr txBox="1"/>
          <p:nvPr/>
        </p:nvSpPr>
        <p:spPr>
          <a:xfrm>
            <a:off x="12357869" y="4375562"/>
            <a:ext cx="4302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T</a:t>
            </a:r>
          </a:p>
          <a:p>
            <a:r>
              <a:rPr lang="es-CO" sz="4000" b="1" dirty="0"/>
              <a:t>E</a:t>
            </a:r>
          </a:p>
          <a:p>
            <a:r>
              <a:rPr lang="es-CO" sz="4000" b="1" dirty="0"/>
              <a:t>C</a:t>
            </a:r>
          </a:p>
          <a:p>
            <a:r>
              <a:rPr lang="es-CO" sz="4000" b="1" dirty="0"/>
              <a:t>N</a:t>
            </a:r>
          </a:p>
          <a:p>
            <a:r>
              <a:rPr lang="es-CO" sz="4000" b="1" dirty="0"/>
              <a:t>O</a:t>
            </a:r>
          </a:p>
          <a:p>
            <a:r>
              <a:rPr lang="es-CO" sz="4000" b="1" dirty="0"/>
              <a:t>L</a:t>
            </a:r>
          </a:p>
          <a:p>
            <a:r>
              <a:rPr lang="es-CO" sz="4000" b="1" dirty="0" err="1"/>
              <a:t>Ó</a:t>
            </a:r>
            <a:endParaRPr lang="es-CO" sz="4000" b="1" dirty="0"/>
          </a:p>
          <a:p>
            <a:r>
              <a:rPr lang="es-CO" sz="4000" b="1" dirty="0"/>
              <a:t>G</a:t>
            </a:r>
          </a:p>
          <a:p>
            <a:r>
              <a:rPr lang="es-CO" sz="4000" b="1" dirty="0"/>
              <a:t>I</a:t>
            </a:r>
          </a:p>
          <a:p>
            <a:r>
              <a:rPr lang="es-CO" sz="4000" b="1" dirty="0"/>
              <a:t>C</a:t>
            </a:r>
          </a:p>
          <a:p>
            <a:r>
              <a:rPr lang="es-CO" sz="4000" b="1" dirty="0"/>
              <a:t>A</a:t>
            </a:r>
          </a:p>
          <a:p>
            <a:r>
              <a:rPr lang="es-CO" sz="4000" b="1" dirty="0"/>
              <a:t>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6FCE6D1-5311-435F-A10F-F279859BC762}"/>
              </a:ext>
            </a:extLst>
          </p:cNvPr>
          <p:cNvGrpSpPr/>
          <p:nvPr/>
        </p:nvGrpSpPr>
        <p:grpSpPr>
          <a:xfrm>
            <a:off x="765367" y="3175074"/>
            <a:ext cx="23378369" cy="9882935"/>
            <a:chOff x="765367" y="3018318"/>
            <a:chExt cx="23378369" cy="9882935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BA55F33-B795-4A73-B057-078931972523}"/>
                </a:ext>
              </a:extLst>
            </p:cNvPr>
            <p:cNvGrpSpPr/>
            <p:nvPr/>
          </p:nvGrpSpPr>
          <p:grpSpPr>
            <a:xfrm>
              <a:off x="6689382" y="8247171"/>
              <a:ext cx="4654081" cy="4654082"/>
              <a:chOff x="3611740" y="3283077"/>
              <a:chExt cx="4654081" cy="4654082"/>
            </a:xfrm>
          </p:grpSpPr>
          <p:pic>
            <p:nvPicPr>
              <p:cNvPr id="75" name="Imagen" descr="Imagen">
                <a:extLst>
                  <a:ext uri="{FF2B5EF4-FFF2-40B4-BE49-F238E27FC236}">
                    <a16:creationId xmlns:a16="http://schemas.microsoft.com/office/drawing/2014/main" id="{59717B5E-6309-4E6C-9272-CFC5C675B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1740" y="3283077"/>
                <a:ext cx="4654081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6" name="El valor de una…">
                <a:extLst>
                  <a:ext uri="{FF2B5EF4-FFF2-40B4-BE49-F238E27FC236}">
                    <a16:creationId xmlns:a16="http://schemas.microsoft.com/office/drawing/2014/main" id="{7C0B39FE-918E-45B7-8C74-D82ABC5BFA5B}"/>
                  </a:ext>
                </a:extLst>
              </p:cNvPr>
              <p:cNvSpPr txBox="1"/>
              <p:nvPr/>
            </p:nvSpPr>
            <p:spPr>
              <a:xfrm>
                <a:off x="4671212" y="5172883"/>
                <a:ext cx="2624116" cy="8744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lnSpc>
                    <a:spcPct val="110000"/>
                  </a:lnSpc>
                  <a:defRPr sz="26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  <a:sym typeface="Neo Sans"/>
                  </a:defRPr>
                </a:pPr>
                <a:r>
                  <a:rPr lang="es-ES" sz="4800" dirty="0"/>
                  <a:t>INCENDIO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ADCDAC11-F353-42A0-9315-157481B5DA99}"/>
                </a:ext>
              </a:extLst>
            </p:cNvPr>
            <p:cNvGrpSpPr/>
            <p:nvPr/>
          </p:nvGrpSpPr>
          <p:grpSpPr>
            <a:xfrm>
              <a:off x="3684101" y="3018318"/>
              <a:ext cx="4654082" cy="4654082"/>
              <a:chOff x="765367" y="8335594"/>
              <a:chExt cx="4654082" cy="4654082"/>
            </a:xfrm>
          </p:grpSpPr>
          <p:pic>
            <p:nvPicPr>
              <p:cNvPr id="73" name="Imagen" descr="Imagen">
                <a:extLst>
                  <a:ext uri="{FF2B5EF4-FFF2-40B4-BE49-F238E27FC236}">
                    <a16:creationId xmlns:a16="http://schemas.microsoft.com/office/drawing/2014/main" id="{3DBCF8C1-A039-4A67-A496-CA193A4D2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5367" y="8335594"/>
                <a:ext cx="4654082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4" name="El valor de una…">
                <a:extLst>
                  <a:ext uri="{FF2B5EF4-FFF2-40B4-BE49-F238E27FC236}">
                    <a16:creationId xmlns:a16="http://schemas.microsoft.com/office/drawing/2014/main" id="{0678082B-0994-406B-9007-DFB2932364B6}"/>
                  </a:ext>
                </a:extLst>
              </p:cNvPr>
              <p:cNvSpPr txBox="1"/>
              <p:nvPr/>
            </p:nvSpPr>
            <p:spPr>
              <a:xfrm>
                <a:off x="1025143" y="9841438"/>
                <a:ext cx="4134530" cy="16870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>
                  <a:lnSpc>
                    <a:spcPct val="110000"/>
                  </a:lnSpc>
                  <a:defRPr sz="26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  <a:sym typeface="Neo Sans"/>
                  </a:defRPr>
                </a:pPr>
                <a:r>
                  <a:rPr lang="es-ES" sz="4800" dirty="0"/>
                  <a:t>CORTO CIRCUITO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4F3C5820-BC84-46A1-BC0B-4E372D1436F3}"/>
                </a:ext>
              </a:extLst>
            </p:cNvPr>
            <p:cNvGrpSpPr/>
            <p:nvPr/>
          </p:nvGrpSpPr>
          <p:grpSpPr>
            <a:xfrm>
              <a:off x="765367" y="8247171"/>
              <a:ext cx="4654081" cy="4654082"/>
              <a:chOff x="1171547" y="8527396"/>
              <a:chExt cx="4654081" cy="4654082"/>
            </a:xfrm>
          </p:grpSpPr>
          <p:pic>
            <p:nvPicPr>
              <p:cNvPr id="71" name="Imagen" descr="Imagen">
                <a:extLst>
                  <a:ext uri="{FF2B5EF4-FFF2-40B4-BE49-F238E27FC236}">
                    <a16:creationId xmlns:a16="http://schemas.microsoft.com/office/drawing/2014/main" id="{0C2174D2-5493-41E9-914D-2E1062486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1547" y="8527396"/>
                <a:ext cx="4654081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2" name="El valor de una…">
                <a:extLst>
                  <a:ext uri="{FF2B5EF4-FFF2-40B4-BE49-F238E27FC236}">
                    <a16:creationId xmlns:a16="http://schemas.microsoft.com/office/drawing/2014/main" id="{7BA27C76-27EE-4F52-A3B5-CEEDD7CF80F2}"/>
                  </a:ext>
                </a:extLst>
              </p:cNvPr>
              <p:cNvSpPr txBox="1"/>
              <p:nvPr/>
            </p:nvSpPr>
            <p:spPr>
              <a:xfrm>
                <a:off x="1523223" y="9389799"/>
                <a:ext cx="3827156" cy="33120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>
                  <a:lnSpc>
                    <a:spcPct val="110000"/>
                  </a:lnSpc>
                  <a:defRPr sz="26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  <a:sym typeface="Neo Sans"/>
                  </a:defRPr>
                </a:pPr>
                <a:r>
                  <a:rPr lang="es-ES" sz="4800" dirty="0"/>
                  <a:t>INUNDACIÓN POR RUPTURA O DAÑO DE TUBERÍA</a:t>
                </a: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A0ED2B91-E1F0-4C5F-910D-719CA02868C1}"/>
                </a:ext>
              </a:extLst>
            </p:cNvPr>
            <p:cNvGrpSpPr/>
            <p:nvPr/>
          </p:nvGrpSpPr>
          <p:grpSpPr>
            <a:xfrm>
              <a:off x="16566638" y="3053365"/>
              <a:ext cx="4654081" cy="4654082"/>
              <a:chOff x="16537130" y="3184542"/>
              <a:chExt cx="4654081" cy="4654082"/>
            </a:xfrm>
          </p:grpSpPr>
          <p:pic>
            <p:nvPicPr>
              <p:cNvPr id="69" name="Imagen" descr="Imagen">
                <a:extLst>
                  <a:ext uri="{FF2B5EF4-FFF2-40B4-BE49-F238E27FC236}">
                    <a16:creationId xmlns:a16="http://schemas.microsoft.com/office/drawing/2014/main" id="{4D84E787-D042-47B7-879B-6C00E942A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537130" y="3184542"/>
                <a:ext cx="4654081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0" name="El valor de una…">
                <a:extLst>
                  <a:ext uri="{FF2B5EF4-FFF2-40B4-BE49-F238E27FC236}">
                    <a16:creationId xmlns:a16="http://schemas.microsoft.com/office/drawing/2014/main" id="{F8F6EBB3-2FC7-49A1-9269-1521AA34FC96}"/>
                  </a:ext>
                </a:extLst>
              </p:cNvPr>
              <p:cNvSpPr txBox="1"/>
              <p:nvPr/>
            </p:nvSpPr>
            <p:spPr>
              <a:xfrm>
                <a:off x="17182154" y="4320948"/>
                <a:ext cx="3448594" cy="23996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>
                  <a:lnSpc>
                    <a:spcPct val="110000"/>
                  </a:lnSpc>
                  <a:defRPr sz="26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  <a:sym typeface="Neo Sans"/>
                  </a:defRPr>
                </a:pPr>
                <a:r>
                  <a:rPr lang="es-ES" sz="4600" dirty="0"/>
                  <a:t>DERRAME DE PRODUCTOS QUÍMICOS</a:t>
                </a: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D6A5E211-F3E6-4902-A7D2-879E7DC77FFD}"/>
                </a:ext>
              </a:extLst>
            </p:cNvPr>
            <p:cNvGrpSpPr/>
            <p:nvPr/>
          </p:nvGrpSpPr>
          <p:grpSpPr>
            <a:xfrm>
              <a:off x="13851022" y="8247171"/>
              <a:ext cx="4654082" cy="4654082"/>
              <a:chOff x="13939979" y="7972442"/>
              <a:chExt cx="4654082" cy="4654082"/>
            </a:xfrm>
          </p:grpSpPr>
          <p:pic>
            <p:nvPicPr>
              <p:cNvPr id="67" name="Imagen" descr="Imagen">
                <a:extLst>
                  <a:ext uri="{FF2B5EF4-FFF2-40B4-BE49-F238E27FC236}">
                    <a16:creationId xmlns:a16="http://schemas.microsoft.com/office/drawing/2014/main" id="{B0DFE64B-8814-44F7-8853-22852476C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39979" y="7972442"/>
                <a:ext cx="4654082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68" name="El valor de una…">
                <a:extLst>
                  <a:ext uri="{FF2B5EF4-FFF2-40B4-BE49-F238E27FC236}">
                    <a16:creationId xmlns:a16="http://schemas.microsoft.com/office/drawing/2014/main" id="{438AFFDC-D1AD-42B4-B8D6-C0374BA26D10}"/>
                  </a:ext>
                </a:extLst>
              </p:cNvPr>
              <p:cNvSpPr txBox="1"/>
              <p:nvPr/>
            </p:nvSpPr>
            <p:spPr>
              <a:xfrm>
                <a:off x="14681620" y="9101970"/>
                <a:ext cx="3401814" cy="249953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defPPr>
                  <a:defRPr lang="es-ES"/>
                </a:defPPr>
                <a:lvl1pPr>
                  <a:lnSpc>
                    <a:spcPct val="110000"/>
                  </a:lnSpc>
                  <a:defRPr sz="48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</a:defRPr>
                </a:lvl1pPr>
              </a:lstStyle>
              <a:p>
                <a:pPr algn="ctr"/>
                <a:r>
                  <a:rPr lang="es-ES" dirty="0"/>
                  <a:t>ACCIDENTES DE TRÁNSITO</a:t>
                </a:r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61AEECBE-562E-423A-A62F-67358ACBADEB}"/>
                </a:ext>
              </a:extLst>
            </p:cNvPr>
            <p:cNvGrpSpPr/>
            <p:nvPr/>
          </p:nvGrpSpPr>
          <p:grpSpPr>
            <a:xfrm>
              <a:off x="19489655" y="8247171"/>
              <a:ext cx="4654081" cy="4654082"/>
              <a:chOff x="19134280" y="7972442"/>
              <a:chExt cx="4654081" cy="4654082"/>
            </a:xfrm>
          </p:grpSpPr>
          <p:pic>
            <p:nvPicPr>
              <p:cNvPr id="65" name="Imagen" descr="Imagen">
                <a:extLst>
                  <a:ext uri="{FF2B5EF4-FFF2-40B4-BE49-F238E27FC236}">
                    <a16:creationId xmlns:a16="http://schemas.microsoft.com/office/drawing/2014/main" id="{A8F4033C-E1DB-42FF-B45B-1926BDE25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4280" y="7972442"/>
                <a:ext cx="4654081" cy="465408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66" name="El valor de una…">
                <a:extLst>
                  <a:ext uri="{FF2B5EF4-FFF2-40B4-BE49-F238E27FC236}">
                    <a16:creationId xmlns:a16="http://schemas.microsoft.com/office/drawing/2014/main" id="{677D3AC3-7183-4DAC-AC19-AB7FE45E7BA9}"/>
                  </a:ext>
                </a:extLst>
              </p:cNvPr>
              <p:cNvSpPr txBox="1"/>
              <p:nvPr/>
            </p:nvSpPr>
            <p:spPr>
              <a:xfrm>
                <a:off x="19656690" y="9788221"/>
                <a:ext cx="3609264" cy="8744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defPPr>
                  <a:defRPr lang="es-ES"/>
                </a:defPPr>
                <a:lvl1pPr>
                  <a:lnSpc>
                    <a:spcPct val="110000"/>
                  </a:lnSpc>
                  <a:defRPr sz="4800" b="0">
                    <a:solidFill>
                      <a:srgbClr val="4B4F54"/>
                    </a:solidFill>
                    <a:latin typeface="Neo Sans"/>
                    <a:ea typeface="Neo Sans"/>
                    <a:cs typeface="Neo Sans"/>
                  </a:defRPr>
                </a:lvl1pPr>
              </a:lstStyle>
              <a:p>
                <a:pPr algn="ctr"/>
                <a:r>
                  <a:rPr lang="es-ES" dirty="0"/>
                  <a:t>FUGA DE GAS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35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IDENTIFICACIÓN DE AMENAZAS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D81DDE9-AB8F-48E4-901A-A6A700367B70}"/>
              </a:ext>
            </a:extLst>
          </p:cNvPr>
          <p:cNvSpPr txBox="1"/>
          <p:nvPr/>
        </p:nvSpPr>
        <p:spPr>
          <a:xfrm>
            <a:off x="490086" y="4667172"/>
            <a:ext cx="430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N</a:t>
            </a:r>
          </a:p>
          <a:p>
            <a:r>
              <a:rPr lang="es-CO" sz="4000" b="1" dirty="0"/>
              <a:t>A</a:t>
            </a:r>
          </a:p>
          <a:p>
            <a:r>
              <a:rPr lang="es-CO" sz="4000" b="1" dirty="0"/>
              <a:t>T</a:t>
            </a:r>
          </a:p>
          <a:p>
            <a:r>
              <a:rPr lang="es-CO" sz="4000" b="1" dirty="0"/>
              <a:t>U</a:t>
            </a:r>
          </a:p>
          <a:p>
            <a:r>
              <a:rPr lang="es-CO" sz="4000" b="1" dirty="0"/>
              <a:t>R</a:t>
            </a:r>
          </a:p>
          <a:p>
            <a:r>
              <a:rPr lang="es-CO" sz="4000" b="1" dirty="0"/>
              <a:t>A</a:t>
            </a:r>
          </a:p>
          <a:p>
            <a:r>
              <a:rPr lang="es-CO" sz="4000" b="1" dirty="0"/>
              <a:t>L</a:t>
            </a:r>
          </a:p>
          <a:p>
            <a:r>
              <a:rPr lang="es-CO" sz="4000" b="1" dirty="0"/>
              <a:t>E</a:t>
            </a:r>
          </a:p>
          <a:p>
            <a:r>
              <a:rPr lang="es-CO" sz="4000" b="1" dirty="0"/>
              <a:t>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A4DD13E-8382-409A-A015-DAD12F28E74C}"/>
              </a:ext>
            </a:extLst>
          </p:cNvPr>
          <p:cNvSpPr txBox="1"/>
          <p:nvPr/>
        </p:nvSpPr>
        <p:spPr>
          <a:xfrm>
            <a:off x="17486433" y="3726114"/>
            <a:ext cx="388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EXTERNAS</a:t>
            </a:r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B8D686C7-5293-4057-93C9-C9F52AB6432C}"/>
              </a:ext>
            </a:extLst>
          </p:cNvPr>
          <p:cNvGrpSpPr/>
          <p:nvPr/>
        </p:nvGrpSpPr>
        <p:grpSpPr>
          <a:xfrm>
            <a:off x="1281357" y="8430053"/>
            <a:ext cx="4654081" cy="4654082"/>
            <a:chOff x="3611740" y="3283077"/>
            <a:chExt cx="4654081" cy="4654082"/>
          </a:xfrm>
        </p:grpSpPr>
        <p:pic>
          <p:nvPicPr>
            <p:cNvPr id="94" name="Imagen" descr="Imagen">
              <a:extLst>
                <a:ext uri="{FF2B5EF4-FFF2-40B4-BE49-F238E27FC236}">
                  <a16:creationId xmlns:a16="http://schemas.microsoft.com/office/drawing/2014/main" id="{22400170-90B3-4EFD-A262-F0EFDFCED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1740" y="3283077"/>
              <a:ext cx="4654081" cy="46540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5" name="El valor de una…">
              <a:extLst>
                <a:ext uri="{FF2B5EF4-FFF2-40B4-BE49-F238E27FC236}">
                  <a16:creationId xmlns:a16="http://schemas.microsoft.com/office/drawing/2014/main" id="{C00DFCA2-38F8-495A-AC07-600BE0627093}"/>
                </a:ext>
              </a:extLst>
            </p:cNvPr>
            <p:cNvSpPr txBox="1"/>
            <p:nvPr/>
          </p:nvSpPr>
          <p:spPr>
            <a:xfrm>
              <a:off x="5038109" y="5121159"/>
              <a:ext cx="1863074" cy="8744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lnSpc>
                  <a:spcPct val="110000"/>
                </a:lnSpc>
                <a:defRPr sz="2600" b="0">
                  <a:solidFill>
                    <a:srgbClr val="4B4F54"/>
                  </a:solidFill>
                  <a:latin typeface="Neo Sans"/>
                  <a:ea typeface="Neo Sans"/>
                  <a:cs typeface="Neo Sans"/>
                  <a:sym typeface="Neo Sans"/>
                </a:defRPr>
              </a:pPr>
              <a:r>
                <a:rPr lang="es-ES" sz="4800" dirty="0"/>
                <a:t>ROBOS</a:t>
              </a: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78ACACFC-562D-4E8C-836A-8E2E065C2893}"/>
              </a:ext>
            </a:extLst>
          </p:cNvPr>
          <p:cNvGrpSpPr/>
          <p:nvPr/>
        </p:nvGrpSpPr>
        <p:grpSpPr>
          <a:xfrm>
            <a:off x="6733871" y="8356026"/>
            <a:ext cx="4654082" cy="4654082"/>
            <a:chOff x="765367" y="8335594"/>
            <a:chExt cx="4654082" cy="4654082"/>
          </a:xfrm>
        </p:grpSpPr>
        <p:pic>
          <p:nvPicPr>
            <p:cNvPr id="92" name="Imagen" descr="Imagen">
              <a:extLst>
                <a:ext uri="{FF2B5EF4-FFF2-40B4-BE49-F238E27FC236}">
                  <a16:creationId xmlns:a16="http://schemas.microsoft.com/office/drawing/2014/main" id="{B39CC3FE-3239-4C78-9739-33EC4D6E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67" y="8335594"/>
              <a:ext cx="4654082" cy="46540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3" name="El valor de una…">
              <a:extLst>
                <a:ext uri="{FF2B5EF4-FFF2-40B4-BE49-F238E27FC236}">
                  <a16:creationId xmlns:a16="http://schemas.microsoft.com/office/drawing/2014/main" id="{8418200D-FC85-4945-A63C-7B0D66762229}"/>
                </a:ext>
              </a:extLst>
            </p:cNvPr>
            <p:cNvSpPr txBox="1"/>
            <p:nvPr/>
          </p:nvSpPr>
          <p:spPr>
            <a:xfrm>
              <a:off x="1025143" y="9841438"/>
              <a:ext cx="4134530" cy="1687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>
                <a:lnSpc>
                  <a:spcPct val="110000"/>
                </a:lnSpc>
                <a:defRPr sz="2600" b="0">
                  <a:solidFill>
                    <a:srgbClr val="4B4F54"/>
                  </a:solidFill>
                  <a:latin typeface="Neo Sans"/>
                  <a:ea typeface="Neo Sans"/>
                  <a:cs typeface="Neo Sans"/>
                  <a:sym typeface="Neo Sans"/>
                </a:defRPr>
              </a:pPr>
              <a:r>
                <a:rPr lang="es-ES" sz="4800" dirty="0"/>
                <a:t>LLAMADA DE AMENAZA</a:t>
              </a: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6B30B6B1-8D89-4D69-9347-52D164928064}"/>
              </a:ext>
            </a:extLst>
          </p:cNvPr>
          <p:cNvGrpSpPr/>
          <p:nvPr/>
        </p:nvGrpSpPr>
        <p:grpSpPr>
          <a:xfrm>
            <a:off x="3788718" y="3236247"/>
            <a:ext cx="4654081" cy="4654082"/>
            <a:chOff x="1171547" y="8135726"/>
            <a:chExt cx="4654081" cy="4654082"/>
          </a:xfrm>
        </p:grpSpPr>
        <p:pic>
          <p:nvPicPr>
            <p:cNvPr id="90" name="Imagen" descr="Imagen">
              <a:extLst>
                <a:ext uri="{FF2B5EF4-FFF2-40B4-BE49-F238E27FC236}">
                  <a16:creationId xmlns:a16="http://schemas.microsoft.com/office/drawing/2014/main" id="{23FC6D97-E17E-449D-A464-79DA3DB59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1547" y="8135726"/>
              <a:ext cx="4654081" cy="46540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1" name="El valor de una…">
              <a:extLst>
                <a:ext uri="{FF2B5EF4-FFF2-40B4-BE49-F238E27FC236}">
                  <a16:creationId xmlns:a16="http://schemas.microsoft.com/office/drawing/2014/main" id="{E2C7E2D4-A6AA-41C7-A633-42D5F3E4A22A}"/>
                </a:ext>
              </a:extLst>
            </p:cNvPr>
            <p:cNvSpPr txBox="1"/>
            <p:nvPr/>
          </p:nvSpPr>
          <p:spPr>
            <a:xfrm>
              <a:off x="1523223" y="9933435"/>
              <a:ext cx="3827156" cy="8744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>
                <a:lnSpc>
                  <a:spcPct val="110000"/>
                </a:lnSpc>
                <a:defRPr sz="2600" b="0">
                  <a:solidFill>
                    <a:srgbClr val="4B4F54"/>
                  </a:solidFill>
                  <a:latin typeface="Neo Sans"/>
                  <a:ea typeface="Neo Sans"/>
                  <a:cs typeface="Neo Sans"/>
                  <a:sym typeface="Neo Sans"/>
                </a:defRPr>
              </a:pPr>
              <a:r>
                <a:rPr lang="es-ES" sz="4800" dirty="0"/>
                <a:t>ATENTADOS</a:t>
              </a:r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AEE51743-E26C-45B2-89EC-3D361FA63E7C}"/>
              </a:ext>
            </a:extLst>
          </p:cNvPr>
          <p:cNvGrpSpPr/>
          <p:nvPr/>
        </p:nvGrpSpPr>
        <p:grpSpPr>
          <a:xfrm>
            <a:off x="17100673" y="5593149"/>
            <a:ext cx="4654081" cy="4654082"/>
            <a:chOff x="16537130" y="3184542"/>
            <a:chExt cx="4654081" cy="4654082"/>
          </a:xfrm>
        </p:grpSpPr>
        <p:pic>
          <p:nvPicPr>
            <p:cNvPr id="88" name="Imagen" descr="Imagen">
              <a:extLst>
                <a:ext uri="{FF2B5EF4-FFF2-40B4-BE49-F238E27FC236}">
                  <a16:creationId xmlns:a16="http://schemas.microsoft.com/office/drawing/2014/main" id="{4C28CBE2-3EE3-4279-AB34-2EED6284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37130" y="3184542"/>
              <a:ext cx="4654081" cy="46540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9" name="El valor de una…">
              <a:extLst>
                <a:ext uri="{FF2B5EF4-FFF2-40B4-BE49-F238E27FC236}">
                  <a16:creationId xmlns:a16="http://schemas.microsoft.com/office/drawing/2014/main" id="{1D0FFA2E-F734-4B18-9D01-076036B808C7}"/>
                </a:ext>
              </a:extLst>
            </p:cNvPr>
            <p:cNvSpPr txBox="1"/>
            <p:nvPr/>
          </p:nvSpPr>
          <p:spPr>
            <a:xfrm>
              <a:off x="17182154" y="4710286"/>
              <a:ext cx="3448594" cy="16210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>
                <a:lnSpc>
                  <a:spcPct val="110000"/>
                </a:lnSpc>
                <a:defRPr sz="2600" b="0">
                  <a:solidFill>
                    <a:srgbClr val="4B4F54"/>
                  </a:solidFill>
                  <a:latin typeface="Neo Sans"/>
                  <a:ea typeface="Neo Sans"/>
                  <a:cs typeface="Neo Sans"/>
                  <a:sym typeface="Neo Sans"/>
                </a:defRPr>
              </a:pPr>
              <a:r>
                <a:rPr lang="es-ES" sz="4600" dirty="0"/>
                <a:t>MULTITUD DE LESIONADOS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7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EQUIPOS PARA LA ATENCIÓN DE EMERGENCIAS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1BB3AF82-B87E-4F76-AA8C-3F708B1C69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58" t="15371" r="38777" b="19490"/>
          <a:stretch/>
        </p:blipFill>
        <p:spPr>
          <a:xfrm>
            <a:off x="1907177" y="4588820"/>
            <a:ext cx="4655538" cy="801787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EF5B1DD-8D58-41DC-8703-B305412185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367" t="16380" r="38777" b="14279"/>
          <a:stretch/>
        </p:blipFill>
        <p:spPr>
          <a:xfrm>
            <a:off x="10480763" y="4588816"/>
            <a:ext cx="4494868" cy="8017872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5A25637D-08BF-4F7D-8BCE-FEB4B19F75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59" t="16380" r="39367" b="16380"/>
          <a:stretch/>
        </p:blipFill>
        <p:spPr>
          <a:xfrm>
            <a:off x="18627494" y="4588816"/>
            <a:ext cx="4384774" cy="80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EQUIPOS PARA LA ATENCIÓN DE EMERGENCIAS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8AC8D3E8-AB10-4FB5-828B-6D38ECC8AA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140" t="24785" r="41730" b="22683"/>
          <a:stretch/>
        </p:blipFill>
        <p:spPr>
          <a:xfrm>
            <a:off x="1770279" y="4489913"/>
            <a:ext cx="5429201" cy="825943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07CBF1B-B885-4B0C-8705-0FA4BC4CCD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305" t="21814" r="36295" b="34472"/>
          <a:stretch/>
        </p:blipFill>
        <p:spPr>
          <a:xfrm>
            <a:off x="9248773" y="5434847"/>
            <a:ext cx="5911987" cy="577184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ED5C242-CF53-48AA-AB44-8089C0A6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413" t="24785" r="37413" b="31502"/>
          <a:stretch/>
        </p:blipFill>
        <p:spPr>
          <a:xfrm>
            <a:off x="17157801" y="5434846"/>
            <a:ext cx="5911987" cy="57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EQUIPOS PARA LA ATENCIÓN DE EMERGENCIAS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0213802B-F46D-4BFA-AFE0-FA4064367B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098" t="31089" r="34642" b="36341"/>
          <a:stretch/>
        </p:blipFill>
        <p:spPr>
          <a:xfrm>
            <a:off x="1611198" y="5518900"/>
            <a:ext cx="7585102" cy="405410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127794C-9DDE-4A85-AB05-B71A4E2201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59" t="21620" r="39958" b="22683"/>
          <a:stretch/>
        </p:blipFill>
        <p:spPr>
          <a:xfrm>
            <a:off x="10722973" y="3593671"/>
            <a:ext cx="5108791" cy="796552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8E99A6-5478-4351-902D-A9E6AF74C1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271" t="33715" r="35233" b="34241"/>
          <a:stretch/>
        </p:blipFill>
        <p:spPr>
          <a:xfrm rot="16200000">
            <a:off x="16466411" y="5106344"/>
            <a:ext cx="7796917" cy="51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7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ítulo 1">
            <a:extLst>
              <a:ext uri="{FF2B5EF4-FFF2-40B4-BE49-F238E27FC236}">
                <a16:creationId xmlns:a16="http://schemas.microsoft.com/office/drawing/2014/main" id="{85AA6AA2-CF24-5248-9FED-A2E4BCBADBED}"/>
              </a:ext>
            </a:extLst>
          </p:cNvPr>
          <p:cNvSpPr txBox="1">
            <a:spLocks/>
          </p:cNvSpPr>
          <p:nvPr/>
        </p:nvSpPr>
        <p:spPr>
          <a:xfrm>
            <a:off x="1195592" y="1943220"/>
            <a:ext cx="22683309" cy="104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5200" b="1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SISTEMA DE NOTIFICACIÓN DE EMERGENCIAS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0E1271F-0CA3-2946-9BCD-490BCE8B449C}"/>
              </a:ext>
            </a:extLst>
          </p:cNvPr>
          <p:cNvCxnSpPr>
            <a:cxnSpLocks/>
          </p:cNvCxnSpPr>
          <p:nvPr/>
        </p:nvCxnSpPr>
        <p:spPr>
          <a:xfrm flipV="1">
            <a:off x="765367" y="2092726"/>
            <a:ext cx="0" cy="621118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F4ED7E5-2918-4179-8D47-5C63D4F58579}"/>
              </a:ext>
            </a:extLst>
          </p:cNvPr>
          <p:cNvGrpSpPr/>
          <p:nvPr/>
        </p:nvGrpSpPr>
        <p:grpSpPr>
          <a:xfrm>
            <a:off x="16388108" y="437540"/>
            <a:ext cx="7584617" cy="1329204"/>
            <a:chOff x="16388108" y="437540"/>
            <a:chExt cx="7584617" cy="1329204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310CEF-087B-4D1D-A0D3-C2ADC21EFFAA}"/>
                </a:ext>
              </a:extLst>
            </p:cNvPr>
            <p:cNvGrpSpPr/>
            <p:nvPr/>
          </p:nvGrpSpPr>
          <p:grpSpPr>
            <a:xfrm>
              <a:off x="21461321" y="440585"/>
              <a:ext cx="874197" cy="874197"/>
              <a:chOff x="21461321" y="487741"/>
              <a:chExt cx="874197" cy="874197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0E899A5-A447-421B-BBC3-9FC7ADF536BB}"/>
                  </a:ext>
                </a:extLst>
              </p:cNvPr>
              <p:cNvSpPr/>
              <p:nvPr/>
            </p:nvSpPr>
            <p:spPr>
              <a:xfrm>
                <a:off x="21461321" y="48774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CEBDBF10-F4BD-4AA5-9BA3-E032251C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5199" y="678957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B389B2A-31E0-4896-B17C-D9A0B3109E00}"/>
                </a:ext>
              </a:extLst>
            </p:cNvPr>
            <p:cNvGrpSpPr/>
            <p:nvPr/>
          </p:nvGrpSpPr>
          <p:grpSpPr>
            <a:xfrm>
              <a:off x="23098528" y="440585"/>
              <a:ext cx="874197" cy="874197"/>
              <a:chOff x="23024513" y="509511"/>
              <a:chExt cx="874197" cy="87419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50213225-8E40-4D2E-9970-FCB64061A9C4}"/>
                  </a:ext>
                </a:extLst>
              </p:cNvPr>
              <p:cNvSpPr/>
              <p:nvPr/>
            </p:nvSpPr>
            <p:spPr>
              <a:xfrm>
                <a:off x="23024513" y="509511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A72B60B-B70E-4B70-BC96-086F0CD8C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18870" y="697945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38AC465-78BF-44CA-8613-D1F2A6C04012}"/>
                </a:ext>
              </a:extLst>
            </p:cNvPr>
            <p:cNvGrpSpPr/>
            <p:nvPr/>
          </p:nvGrpSpPr>
          <p:grpSpPr>
            <a:xfrm>
              <a:off x="18019482" y="491715"/>
              <a:ext cx="874197" cy="874197"/>
              <a:chOff x="18019482" y="491715"/>
              <a:chExt cx="874197" cy="874197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A19256E7-1BA6-41C7-8F48-2168B9F7817A}"/>
                  </a:ext>
                </a:extLst>
              </p:cNvPr>
              <p:cNvSpPr/>
              <p:nvPr/>
            </p:nvSpPr>
            <p:spPr>
              <a:xfrm>
                <a:off x="18019482" y="491715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7E28C66-B753-41F9-90D8-30007CEC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8246" y="650140"/>
                <a:ext cx="539750" cy="539750"/>
              </a:xfrm>
              <a:prstGeom prst="rect">
                <a:avLst/>
              </a:prstGeom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99E634B-8025-4698-B67D-9A049BDD96E0}"/>
                </a:ext>
              </a:extLst>
            </p:cNvPr>
            <p:cNvGrpSpPr/>
            <p:nvPr/>
          </p:nvGrpSpPr>
          <p:grpSpPr>
            <a:xfrm>
              <a:off x="16388108" y="504883"/>
              <a:ext cx="874197" cy="874197"/>
              <a:chOff x="16578531" y="507928"/>
              <a:chExt cx="874197" cy="87419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5FB3459C-BF61-40C2-852B-314940275FBE}"/>
                  </a:ext>
                </a:extLst>
              </p:cNvPr>
              <p:cNvSpPr/>
              <p:nvPr/>
            </p:nvSpPr>
            <p:spPr>
              <a:xfrm>
                <a:off x="16578531" y="507928"/>
                <a:ext cx="874197" cy="8741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076AD1FB-4528-43A5-A180-90B55804F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1478" y="632396"/>
                <a:ext cx="643122" cy="58132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C3C4E98-ED5B-474E-A868-134FEA2F0A7F}"/>
                </a:ext>
              </a:extLst>
            </p:cNvPr>
            <p:cNvGrpSpPr/>
            <p:nvPr/>
          </p:nvGrpSpPr>
          <p:grpSpPr>
            <a:xfrm>
              <a:off x="19224783" y="437540"/>
              <a:ext cx="1945790" cy="1329204"/>
              <a:chOff x="19224783" y="437540"/>
              <a:chExt cx="1945790" cy="1329204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928DF003-966C-40EA-AC8D-7102296B98F4}"/>
                  </a:ext>
                </a:extLst>
              </p:cNvPr>
              <p:cNvSpPr/>
              <p:nvPr/>
            </p:nvSpPr>
            <p:spPr>
              <a:xfrm>
                <a:off x="19656689" y="437540"/>
                <a:ext cx="1041622" cy="941540"/>
              </a:xfrm>
              <a:prstGeom prst="ellipse">
                <a:avLst/>
              </a:prstGeom>
              <a:solidFill>
                <a:srgbClr val="25BEB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Allí donde nos necesitan">
                <a:extLst>
                  <a:ext uri="{FF2B5EF4-FFF2-40B4-BE49-F238E27FC236}">
                    <a16:creationId xmlns:a16="http://schemas.microsoft.com/office/drawing/2014/main" id="{1205C5CA-C389-4347-9835-35A928A2119E}"/>
                  </a:ext>
                </a:extLst>
              </p:cNvPr>
              <p:cNvSpPr txBox="1"/>
              <p:nvPr/>
            </p:nvSpPr>
            <p:spPr>
              <a:xfrm>
                <a:off x="19224783" y="1458967"/>
                <a:ext cx="194579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500" b="0">
                    <a:solidFill>
                      <a:srgbClr val="00BEB8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algn="ctr">
                  <a:lnSpc>
                    <a:spcPts val="1600"/>
                  </a:lnSpc>
                </a:pPr>
                <a:r>
                  <a:rPr lang="es-ES" dirty="0"/>
                  <a:t>PLAN DE EMERGENCIAS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C0A4894B-545D-49FA-A2AC-AC45380F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06479" y="636494"/>
                <a:ext cx="539750" cy="539750"/>
              </a:xfrm>
              <a:prstGeom prst="rect">
                <a:avLst/>
              </a:prstGeom>
            </p:spPr>
          </p:pic>
        </p:grp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3EBAE9F-4DBA-4373-A323-634E8DE4594D}"/>
              </a:ext>
            </a:extLst>
          </p:cNvPr>
          <p:cNvSpPr/>
          <p:nvPr/>
        </p:nvSpPr>
        <p:spPr>
          <a:xfrm>
            <a:off x="1195592" y="4276257"/>
            <a:ext cx="21902936" cy="7667264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r>
              <a:rPr lang="es-MX" sz="4800" b="1" dirty="0">
                <a:solidFill>
                  <a:srgbClr val="4B4F54"/>
                </a:solidFill>
                <a:latin typeface="Calibri Light"/>
                <a:cs typeface="Calibri Light"/>
              </a:rPr>
              <a:t>ALERTA: </a:t>
            </a:r>
            <a:r>
              <a:rPr lang="es-ES" altLang="es-CO" sz="4500" dirty="0">
                <a:solidFill>
                  <a:srgbClr val="4B4F54"/>
                </a:solidFill>
                <a:latin typeface="Calibri Light"/>
                <a:cs typeface="Calibri Light"/>
              </a:rPr>
              <a:t>Es un mensaje de preparación para la evacuación, indica que todas las personas deben disponerse a evacuar cuando sea dada la señal.  Si usted ve una emergencia active inmediatamente el pulsador mas cercano, esto activará una señal luminosa y auditiva, vigilancia verifica la veracidad de la emergencia y activa de acuerdo a protocolo. Esta fase es de preparación para evacuación, por lo tanto en áreas asistenciales se debe estar atento para comenzar evacuación con los pacientes y sus acompañantes.</a:t>
            </a: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ES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ES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r>
              <a:rPr lang="es-ES" altLang="es-CO" sz="4800" b="1" dirty="0">
                <a:solidFill>
                  <a:srgbClr val="4B4F54"/>
                </a:solidFill>
                <a:latin typeface="Calibri Light"/>
                <a:cs typeface="Calibri Light"/>
              </a:rPr>
              <a:t>ALARMA: </a:t>
            </a:r>
            <a:r>
              <a:rPr lang="es-ES" altLang="es-CO" sz="4500" dirty="0">
                <a:solidFill>
                  <a:srgbClr val="4B4F54"/>
                </a:solidFill>
                <a:latin typeface="Calibri Light"/>
                <a:cs typeface="Calibri Light"/>
              </a:rPr>
              <a:t>Es un mensaje que indica que debe evacuar las instalaciones inmediatamente y dirigirse al punto de encuentro. En el Centro Oncológico de Antioquia es un mensaje por medio del altavoz. Al escuchar </a:t>
            </a:r>
            <a:r>
              <a:rPr lang="es-ES" altLang="es-CO" sz="4500" b="1" dirty="0">
                <a:solidFill>
                  <a:srgbClr val="4B4F54"/>
                </a:solidFill>
                <a:latin typeface="Calibri Light"/>
                <a:cs typeface="Calibri Light"/>
              </a:rPr>
              <a:t>Código Verde </a:t>
            </a:r>
            <a:r>
              <a:rPr lang="es-ES" altLang="es-CO" sz="4500" dirty="0">
                <a:solidFill>
                  <a:srgbClr val="4B4F54"/>
                </a:solidFill>
                <a:latin typeface="Calibri Light"/>
                <a:cs typeface="Calibri Light"/>
              </a:rPr>
              <a:t>debe evacuar inmediatamente las instalaciones.</a:t>
            </a: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ES" altLang="es-CO" sz="4500" dirty="0">
              <a:solidFill>
                <a:srgbClr val="4B4F54"/>
              </a:solidFill>
              <a:latin typeface="Calibri Light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ts val="1190"/>
              </a:spcBef>
              <a:buClr>
                <a:srgbClr val="00BEB8"/>
              </a:buClr>
              <a:buSzPct val="104000"/>
              <a:tabLst>
                <a:tab pos="515938" algn="l"/>
                <a:tab pos="1225550" algn="l"/>
                <a:tab pos="1720850" algn="l"/>
                <a:tab pos="2797175" algn="l"/>
              </a:tabLst>
            </a:pPr>
            <a:endParaRPr lang="es-CO" sz="4800" b="1" dirty="0">
              <a:solidFill>
                <a:srgbClr val="4B4F54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05569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C1E1BEF3AA244E94193C79C66905F7" ma:contentTypeVersion="8" ma:contentTypeDescription="Crear nuevo documento." ma:contentTypeScope="" ma:versionID="2773dae8f40e078e645034ea00c1832e">
  <xsd:schema xmlns:xsd="http://www.w3.org/2001/XMLSchema" xmlns:xs="http://www.w3.org/2001/XMLSchema" xmlns:p="http://schemas.microsoft.com/office/2006/metadata/properties" xmlns:ns2="97a68456-3ea7-4558-8e63-e34e552a61ee" targetNamespace="http://schemas.microsoft.com/office/2006/metadata/properties" ma:root="true" ma:fieldsID="1503b5c77afd010b9ffa0c5b0be385eb" ns2:_="">
    <xsd:import namespace="97a68456-3ea7-4558-8e63-e34e552a6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68456-3ea7-4558-8e63-e34e552a6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021A5D-5A45-4EFE-AAA0-86FA3F9ACA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522CBC-B439-4DFB-96D6-F02EB380E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a68456-3ea7-4558-8e63-e34e552a6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B3196F-49E8-43D6-B237-D10C2BF1A867}">
  <ds:schemaRefs>
    <ds:schemaRef ds:uri="http://schemas.microsoft.com/office/2006/metadata/properties"/>
    <ds:schemaRef ds:uri="97a68456-3ea7-4558-8e63-e34e552a61e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14649</TotalTime>
  <Words>566</Words>
  <Application>Microsoft Office PowerPoint</Application>
  <PresentationFormat>Personalizado</PresentationFormat>
  <Paragraphs>96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Neo Sans</vt:lpstr>
      <vt:lpstr>Neo Sans W1G</vt:lpstr>
      <vt:lpstr>Neo Sans W1G Medium</vt:lpstr>
      <vt:lpstr>Waseem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Monica Janeth Montoya Gomez</cp:lastModifiedBy>
  <cp:revision>165</cp:revision>
  <dcterms:created xsi:type="dcterms:W3CDTF">2022-03-29T12:43:15Z</dcterms:created>
  <dcterms:modified xsi:type="dcterms:W3CDTF">2022-09-29T19:28:30Z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0x01010010C1E1BEF3AA244E94193C79C66905F7</vt:lpwstr>
  </property>
</Properties>
</file>